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41"/>
  </p:notesMasterIdLst>
  <p:handoutMasterIdLst>
    <p:handoutMasterId r:id="rId42"/>
  </p:handoutMasterIdLst>
  <p:sldIdLst>
    <p:sldId id="264" r:id="rId5"/>
    <p:sldId id="265" r:id="rId6"/>
    <p:sldId id="266" r:id="rId7"/>
    <p:sldId id="267" r:id="rId8"/>
    <p:sldId id="269" r:id="rId9"/>
    <p:sldId id="271" r:id="rId10"/>
    <p:sldId id="270" r:id="rId11"/>
    <p:sldId id="276" r:id="rId12"/>
    <p:sldId id="299" r:id="rId13"/>
    <p:sldId id="300" r:id="rId14"/>
    <p:sldId id="277" r:id="rId15"/>
    <p:sldId id="275" r:id="rId16"/>
    <p:sldId id="278" r:id="rId17"/>
    <p:sldId id="274" r:id="rId18"/>
    <p:sldId id="279" r:id="rId19"/>
    <p:sldId id="295" r:id="rId20"/>
    <p:sldId id="296" r:id="rId21"/>
    <p:sldId id="272" r:id="rId22"/>
    <p:sldId id="280" r:id="rId23"/>
    <p:sldId id="283" r:id="rId24"/>
    <p:sldId id="284" r:id="rId25"/>
    <p:sldId id="273" r:id="rId26"/>
    <p:sldId id="281" r:id="rId27"/>
    <p:sldId id="285" r:id="rId28"/>
    <p:sldId id="282" r:id="rId29"/>
    <p:sldId id="286" r:id="rId30"/>
    <p:sldId id="287" r:id="rId31"/>
    <p:sldId id="288" r:id="rId32"/>
    <p:sldId id="289" r:id="rId33"/>
    <p:sldId id="290" r:id="rId34"/>
    <p:sldId id="291" r:id="rId35"/>
    <p:sldId id="292" r:id="rId36"/>
    <p:sldId id="293" r:id="rId37"/>
    <p:sldId id="294" r:id="rId38"/>
    <p:sldId id="297" r:id="rId39"/>
    <p:sldId id="2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136" y="-18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26-Feb-22</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26-Feb-22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26-Feb-22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26-Feb-22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26-Feb-22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26-Feb-22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26-Feb-22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26-Feb-22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26-Feb-22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26-Feb-22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26-Feb-22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26-Feb-22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26-Feb-22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26-Feb-22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dc.gov/tobacco/basic_information/e-cigarettes/severe-lung-disease.html" TargetMode="External"/><Relationship Id="rId2" Type="http://schemas.openxmlformats.org/officeDocument/2006/relationships/hyperlink" Target="https://www.hopkinsmedicine.org/health/wellness-and-prevention/5-truths-you-need-to-know-about-vapi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latin typeface="Times New Roman" panose="02020603050405020304" pitchFamily="18" charset="0"/>
                <a:cs typeface="Times New Roman" panose="02020603050405020304" pitchFamily="18" charset="0"/>
              </a:rPr>
              <a:t>Lecture : 7 (a)</a:t>
            </a: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Tobacco and Substance Abuse </a:t>
            </a:r>
            <a:endParaRPr lang="en-US" sz="4400" dirty="0"/>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fontScale="70000" lnSpcReduction="20000"/>
          </a:bodyPr>
          <a:lstStyle/>
          <a:p>
            <a:pPr algn="r"/>
            <a:r>
              <a:rPr lang="en-US" dirty="0">
                <a:latin typeface="Times New Roman" panose="02020603050405020304" pitchFamily="18" charset="0"/>
                <a:cs typeface="Times New Roman" panose="02020603050405020304" pitchFamily="18" charset="0"/>
              </a:rPr>
              <a:t>Dr. Afrin Ahmed Clara</a:t>
            </a:r>
          </a:p>
          <a:p>
            <a:pPr algn="r"/>
            <a:r>
              <a:rPr lang="en-US" dirty="0">
                <a:latin typeface="Times New Roman" panose="02020603050405020304" pitchFamily="18" charset="0"/>
                <a:cs typeface="Times New Roman" panose="02020603050405020304" pitchFamily="18" charset="0"/>
              </a:rPr>
              <a:t>Senior Lecturer</a:t>
            </a:r>
          </a:p>
          <a:p>
            <a:pPr algn="r"/>
            <a:r>
              <a:rPr lang="en-US" dirty="0">
                <a:latin typeface="Times New Roman" panose="02020603050405020304" pitchFamily="18" charset="0"/>
                <a:cs typeface="Times New Roman" panose="02020603050405020304" pitchFamily="18" charset="0"/>
              </a:rPr>
              <a:t>Department of Public Health</a:t>
            </a:r>
          </a:p>
          <a:p>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901715" y="3687616"/>
            <a:ext cx="3531304" cy="2694711"/>
          </a:xfrm>
          <a:prstGeom prst="rect">
            <a:avLst/>
          </a:prstGeom>
        </p:spPr>
      </p:pic>
      <p:pic>
        <p:nvPicPr>
          <p:cNvPr id="9" name="Content Placeholder 8"/>
          <p:cNvPicPr>
            <a:picLocks noGrp="1" noChangeAspect="1"/>
          </p:cNvPicPr>
          <p:nvPr>
            <p:ph idx="1"/>
          </p:nvPr>
        </p:nvPicPr>
        <p:blipFill>
          <a:blip r:embed="rId2"/>
          <a:stretch>
            <a:fillRect/>
          </a:stretch>
        </p:blipFill>
        <p:spPr>
          <a:xfrm>
            <a:off x="3901715" y="785091"/>
            <a:ext cx="3496613" cy="2668238"/>
          </a:xfrm>
          <a:prstGeom prst="rect">
            <a:avLst/>
          </a:prstGeom>
        </p:spPr>
      </p:pic>
      <p:pic>
        <p:nvPicPr>
          <p:cNvPr id="10" name="Picture 9"/>
          <p:cNvPicPr>
            <a:picLocks noChangeAspect="1"/>
          </p:cNvPicPr>
          <p:nvPr/>
        </p:nvPicPr>
        <p:blipFill>
          <a:blip r:embed="rId3"/>
          <a:stretch>
            <a:fillRect/>
          </a:stretch>
        </p:blipFill>
        <p:spPr>
          <a:xfrm>
            <a:off x="7897092" y="2195551"/>
            <a:ext cx="3377477" cy="2688569"/>
          </a:xfrm>
          <a:prstGeom prst="rect">
            <a:avLst/>
          </a:prstGeom>
        </p:spPr>
      </p:pic>
      <p:sp>
        <p:nvSpPr>
          <p:cNvPr id="12" name="TextBox 11"/>
          <p:cNvSpPr txBox="1"/>
          <p:nvPr/>
        </p:nvSpPr>
        <p:spPr>
          <a:xfrm>
            <a:off x="295563" y="1610124"/>
            <a:ext cx="2974109" cy="4154984"/>
          </a:xfrm>
          <a:prstGeom prst="rect">
            <a:avLst/>
          </a:prstGeom>
          <a:noFill/>
        </p:spPr>
        <p:txBody>
          <a:bodyPr wrap="square" rtlCol="0">
            <a:spAutoFit/>
          </a:bodyPr>
          <a:lstStyle/>
          <a:p>
            <a:r>
              <a:rPr lang="en-US" sz="4400" dirty="0" smtClean="0">
                <a:latin typeface="Times New Roman" panose="02020603050405020304" pitchFamily="18" charset="0"/>
                <a:cs typeface="Times New Roman" panose="02020603050405020304" pitchFamily="18" charset="0"/>
              </a:rPr>
              <a:t>Do you want to go through something like this ……</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416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Tobacco: E-cigarettes</a:t>
            </a:r>
          </a:p>
        </p:txBody>
      </p:sp>
      <p:sp>
        <p:nvSpPr>
          <p:cNvPr id="3" name="Content Placeholder 2"/>
          <p:cNvSpPr>
            <a:spLocks noGrp="1"/>
          </p:cNvSpPr>
          <p:nvPr>
            <p:ph idx="1"/>
          </p:nvPr>
        </p:nvSpPr>
        <p:spPr/>
        <p:txBody>
          <a:bodyPr>
            <a:normAutofit/>
          </a:bodyPr>
          <a:lstStyle/>
          <a:p>
            <a:pPr>
              <a:lnSpc>
                <a:spcPct val="200000"/>
              </a:lnSpc>
            </a:pPr>
            <a:r>
              <a:rPr lang="en-US" sz="2400" dirty="0">
                <a:solidFill>
                  <a:schemeClr val="tx1"/>
                </a:solidFill>
                <a:latin typeface="Times New Roman" panose="02020603050405020304" pitchFamily="18" charset="0"/>
                <a:cs typeface="Times New Roman" panose="02020603050405020304" pitchFamily="18" charset="0"/>
              </a:rPr>
              <a:t>There are many different types of e-cigarettes in use, also known as Electronic Nicotine Delivery Systems (ENDS), with varying amounts of nicotine and harmful emissions. ENDS emissions typically contain nicotine and other toxic substances that are harmful to both users and those exposed to the </a:t>
            </a:r>
            <a:r>
              <a:rPr lang="en-US" sz="2400" dirty="0" err="1">
                <a:solidFill>
                  <a:schemeClr val="tx1"/>
                </a:solidFill>
                <a:latin typeface="Times New Roman" panose="02020603050405020304" pitchFamily="18" charset="0"/>
                <a:cs typeface="Times New Roman" panose="02020603050405020304" pitchFamily="18" charset="0"/>
              </a:rPr>
              <a:t>vapours</a:t>
            </a:r>
            <a:r>
              <a:rPr lang="en-US" sz="2400" dirty="0">
                <a:solidFill>
                  <a:schemeClr val="tx1"/>
                </a:solidFill>
                <a:latin typeface="Times New Roman" panose="02020603050405020304" pitchFamily="18" charset="0"/>
                <a:cs typeface="Times New Roman" panose="02020603050405020304" pitchFamily="18" charset="0"/>
              </a:rPr>
              <a:t> secondhand</a:t>
            </a:r>
          </a:p>
        </p:txBody>
      </p:sp>
    </p:spTree>
    <p:extLst>
      <p:ext uri="{BB962C8B-B14F-4D97-AF65-F5344CB8AC3E}">
        <p14:creationId xmlns:p14="http://schemas.microsoft.com/office/powerpoint/2010/main" val="920560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0"/>
                    </a14:imgEffect>
                    <a14:imgEffect>
                      <a14:brightnessContrast bright="40000"/>
                    </a14:imgEffect>
                  </a14:imgLayer>
                </a14:imgProps>
              </a:ext>
            </a:extLst>
          </a:blip>
          <a:stretch>
            <a:fillRect/>
          </a:stretch>
        </p:blipFill>
        <p:spPr>
          <a:xfrm>
            <a:off x="61383" y="1286933"/>
            <a:ext cx="6667500" cy="4267200"/>
          </a:xfrm>
          <a:prstGeom prst="rect">
            <a:avLst/>
          </a:prstGeom>
        </p:spPr>
      </p:pic>
      <p:sp>
        <p:nvSpPr>
          <p:cNvPr id="3" name="Content Placeholder 2"/>
          <p:cNvSpPr>
            <a:spLocks noGrp="1"/>
          </p:cNvSpPr>
          <p:nvPr>
            <p:ph idx="1"/>
          </p:nvPr>
        </p:nvSpPr>
        <p:spPr/>
        <p:txBody>
          <a:bodyPr/>
          <a:lstStyle/>
          <a:p>
            <a:pPr>
              <a:lnSpc>
                <a:spcPct val="150000"/>
              </a:lnSpc>
            </a:pPr>
            <a:r>
              <a:rPr lang="en-US" dirty="0">
                <a:solidFill>
                  <a:schemeClr val="tx1"/>
                </a:solidFill>
                <a:latin typeface="Times New Roman" panose="02020603050405020304" pitchFamily="18" charset="0"/>
                <a:cs typeface="Times New Roman" panose="02020603050405020304" pitchFamily="18" charset="0"/>
              </a:rPr>
              <a:t>They are particularly risky when used by children and adolescents. Nicotine is highly addictive and young people’s brains develop up to their mid-twenties. Exposure to nicotine of children and adolescents can have long-lasting, damaging effects on brain development and there is risk of nicotine addiction.</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Furthermore, there is a growing body of evidence in some settings that never-smoker minors who use ENDS at least double their chance of starting to smoke conventional tobacco cigarettes later in life.</a:t>
            </a:r>
          </a:p>
        </p:txBody>
      </p:sp>
    </p:spTree>
    <p:extLst>
      <p:ext uri="{BB962C8B-B14F-4D97-AF65-F5344CB8AC3E}">
        <p14:creationId xmlns:p14="http://schemas.microsoft.com/office/powerpoint/2010/main" val="1801098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Are ENDS addictive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400" dirty="0">
                <a:solidFill>
                  <a:schemeClr val="tx1"/>
                </a:solidFill>
                <a:latin typeface="Times New Roman" panose="02020603050405020304" pitchFamily="18" charset="0"/>
                <a:cs typeface="Times New Roman" panose="02020603050405020304" pitchFamily="18" charset="0"/>
              </a:rPr>
              <a:t>ENDS contain nicotine, which is highly addictive, and ENDS use involves the inhalation of a nicotine-infused </a:t>
            </a:r>
            <a:r>
              <a:rPr lang="en-US" sz="2400" dirty="0" smtClean="0">
                <a:solidFill>
                  <a:schemeClr val="tx1"/>
                </a:solidFill>
                <a:latin typeface="Times New Roman" panose="02020603050405020304" pitchFamily="18" charset="0"/>
                <a:cs typeface="Times New Roman" panose="02020603050405020304" pitchFamily="18" charset="0"/>
              </a:rPr>
              <a:t>aerosol</a:t>
            </a:r>
          </a:p>
          <a:p>
            <a:pPr>
              <a:lnSpc>
                <a:spcPct val="150000"/>
              </a:lnSpc>
            </a:pPr>
            <a:r>
              <a:rPr lang="en-US" sz="1600" dirty="0">
                <a:solidFill>
                  <a:schemeClr val="tx1"/>
                </a:solidFill>
                <a:latin typeface="Times New Roman" panose="02020603050405020304" pitchFamily="18" charset="0"/>
                <a:cs typeface="Times New Roman" panose="02020603050405020304" pitchFamily="18" charset="0"/>
                <a:hlinkClick r:id="rId2"/>
              </a:rPr>
              <a:t>https://</a:t>
            </a:r>
            <a:r>
              <a:rPr lang="en-US" sz="1600" dirty="0" smtClean="0">
                <a:solidFill>
                  <a:schemeClr val="tx1"/>
                </a:solidFill>
                <a:latin typeface="Times New Roman" panose="02020603050405020304" pitchFamily="18" charset="0"/>
                <a:cs typeface="Times New Roman" panose="02020603050405020304" pitchFamily="18" charset="0"/>
                <a:hlinkClick r:id="rId2"/>
              </a:rPr>
              <a:t>www.hopkinsmedicine.org/health/wellness-and-prevention/5-truths-you-need-to-know-about-vaping</a:t>
            </a:r>
            <a:endParaRPr lang="en-US" sz="1600" dirty="0" smtClean="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600" dirty="0">
                <a:solidFill>
                  <a:schemeClr val="tx1"/>
                </a:solidFill>
                <a:latin typeface="Times New Roman" panose="02020603050405020304" pitchFamily="18" charset="0"/>
                <a:cs typeface="Times New Roman" panose="02020603050405020304" pitchFamily="18" charset="0"/>
                <a:hlinkClick r:id="rId3"/>
              </a:rPr>
              <a:t>https://</a:t>
            </a:r>
            <a:r>
              <a:rPr lang="en-US" sz="1600" dirty="0" smtClean="0">
                <a:solidFill>
                  <a:schemeClr val="tx1"/>
                </a:solidFill>
                <a:latin typeface="Times New Roman" panose="02020603050405020304" pitchFamily="18" charset="0"/>
                <a:cs typeface="Times New Roman" panose="02020603050405020304" pitchFamily="18" charset="0"/>
                <a:hlinkClick r:id="rId3"/>
              </a:rPr>
              <a:t>www.cdc.gov/tobacco/basic_information/e-cigarettes/severe-lung-disease.html</a:t>
            </a:r>
            <a:endParaRPr lang="en-US" sz="1600" dirty="0" smtClean="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600" dirty="0">
                <a:solidFill>
                  <a:schemeClr val="tx1"/>
                </a:solidFill>
                <a:latin typeface="Times New Roman" panose="02020603050405020304" pitchFamily="18" charset="0"/>
                <a:cs typeface="Times New Roman" panose="02020603050405020304" pitchFamily="18" charset="0"/>
              </a:rPr>
              <a:t>https://www.nm.org/healthbeat/healthy-tips/emotional-health/vaping-4-risks-for-kids</a:t>
            </a:r>
            <a:endParaRPr 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2465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What are the policy option to regulate ENDS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a:bodyPr>
          <a:lstStyle/>
          <a:p>
            <a:pPr marL="0" indent="0">
              <a:lnSpc>
                <a:spcPct val="150000"/>
              </a:lnSpc>
              <a:buNone/>
            </a:pPr>
            <a:r>
              <a:rPr lang="en-US" sz="2400" b="1" dirty="0">
                <a:solidFill>
                  <a:srgbClr val="C00000"/>
                </a:solidFill>
                <a:latin typeface="Times New Roman" panose="02020603050405020304" pitchFamily="18" charset="0"/>
                <a:cs typeface="Times New Roman" panose="02020603050405020304" pitchFamily="18" charset="0"/>
              </a:rPr>
              <a:t>ENDS are currently banned in over 30 countries </a:t>
            </a:r>
            <a:r>
              <a:rPr lang="en-US" sz="2400" b="1" dirty="0" smtClean="0">
                <a:solidFill>
                  <a:srgbClr val="C00000"/>
                </a:solidFill>
                <a:latin typeface="Times New Roman" panose="02020603050405020304" pitchFamily="18" charset="0"/>
                <a:cs typeface="Times New Roman" panose="02020603050405020304" pitchFamily="18" charset="0"/>
              </a:rPr>
              <a:t>worldwide</a:t>
            </a:r>
          </a:p>
          <a:p>
            <a:pPr marL="0" indent="0">
              <a:lnSpc>
                <a:spcPct val="150000"/>
              </a:lnSpc>
              <a:buNone/>
            </a:pPr>
            <a:r>
              <a:rPr lang="en-US" dirty="0">
                <a:solidFill>
                  <a:schemeClr val="tx1"/>
                </a:solidFill>
                <a:latin typeface="Times New Roman" panose="02020603050405020304" pitchFamily="18" charset="0"/>
                <a:cs typeface="Times New Roman" panose="02020603050405020304" pitchFamily="18" charset="0"/>
              </a:rPr>
              <a:t>Where they are not banned, WHO recommends that ENDS be regulated.</a:t>
            </a:r>
          </a:p>
          <a:p>
            <a:pPr marL="0" indent="0">
              <a:lnSpc>
                <a:spcPct val="150000"/>
              </a:lnSpc>
              <a:buNone/>
            </a:pPr>
            <a:r>
              <a:rPr lang="en-US" dirty="0">
                <a:solidFill>
                  <a:schemeClr val="tx1"/>
                </a:solidFill>
                <a:latin typeface="Times New Roman" panose="02020603050405020304" pitchFamily="18" charset="0"/>
                <a:cs typeface="Times New Roman" panose="02020603050405020304" pitchFamily="18" charset="0"/>
              </a:rPr>
              <a:t>Regulatory objectives include:</a:t>
            </a:r>
          </a:p>
          <a:p>
            <a:pPr>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Preventing initiation of ENDS use by non-smokers and children, such as by preventing or restricting advertising, promotion and sponsorship, and restricting </a:t>
            </a:r>
            <a:r>
              <a:rPr lang="en-US" dirty="0" err="1">
                <a:solidFill>
                  <a:schemeClr val="tx1"/>
                </a:solidFill>
                <a:latin typeface="Times New Roman" panose="02020603050405020304" pitchFamily="18" charset="0"/>
                <a:cs typeface="Times New Roman" panose="02020603050405020304" pitchFamily="18" charset="0"/>
              </a:rPr>
              <a:t>flavours</a:t>
            </a:r>
            <a:r>
              <a:rPr lang="en-US" dirty="0">
                <a:solidFill>
                  <a:schemeClr val="tx1"/>
                </a:solidFill>
                <a:latin typeface="Times New Roman" panose="02020603050405020304" pitchFamily="18" charset="0"/>
                <a:cs typeface="Times New Roman" panose="02020603050405020304" pitchFamily="18" charset="0"/>
              </a:rPr>
              <a:t> that appeal to children </a:t>
            </a:r>
          </a:p>
          <a:p>
            <a:pPr>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Minimizing as far as possible potential health and/or risks to ENDS users, such as by regulating product </a:t>
            </a:r>
            <a:r>
              <a:rPr lang="en-US" dirty="0" smtClean="0">
                <a:solidFill>
                  <a:schemeClr val="tx1"/>
                </a:solidFill>
                <a:latin typeface="Times New Roman" panose="02020603050405020304" pitchFamily="18" charset="0"/>
                <a:cs typeface="Times New Roman" panose="02020603050405020304" pitchFamily="18" charset="0"/>
              </a:rPr>
              <a:t>characteristics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9442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are the policy option to regulate ENDS</a:t>
            </a:r>
          </a:p>
        </p:txBody>
      </p:sp>
      <p:sp>
        <p:nvSpPr>
          <p:cNvPr id="3" name="Content Placeholder 2"/>
          <p:cNvSpPr>
            <a:spLocks noGrp="1"/>
          </p:cNvSpPr>
          <p:nvPr>
            <p:ph idx="1"/>
          </p:nvPr>
        </p:nvSpPr>
        <p:spPr/>
        <p:txBody>
          <a:bodyPr/>
          <a:lstStyle/>
          <a:p>
            <a:pPr>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Protecting non-users from exposure to their emissions, such as by prohibiting ENDS use in indoor spaces where smoking is not permitted</a:t>
            </a:r>
          </a:p>
          <a:p>
            <a:pPr>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Preventing unproven health claims</a:t>
            </a:r>
          </a:p>
          <a:p>
            <a:pPr>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Protecting public health policies from commercial and other vested interests</a:t>
            </a:r>
          </a:p>
        </p:txBody>
      </p:sp>
    </p:spTree>
    <p:extLst>
      <p:ext uri="{BB962C8B-B14F-4D97-AF65-F5344CB8AC3E}">
        <p14:creationId xmlns:p14="http://schemas.microsoft.com/office/powerpoint/2010/main" val="9888660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Wow I am so smart …I use vape</a:t>
            </a:r>
            <a:endParaRPr lang="en-US" dirty="0">
              <a:latin typeface="Times New Roman" panose="02020603050405020304" pitchFamily="18" charset="0"/>
              <a:cs typeface="Times New Roman" panose="02020603050405020304" pitchFamily="18" charset="0"/>
            </a:endParaRPr>
          </a:p>
        </p:txBody>
      </p:sp>
      <p:pic>
        <p:nvPicPr>
          <p:cNvPr id="6146" name="Picture 2" descr="Vaping device that looks like USB drive popular with teens"/>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151" t="148" r="33095" b="2793"/>
          <a:stretch/>
        </p:blipFill>
        <p:spPr bwMode="auto">
          <a:xfrm>
            <a:off x="5486399" y="1123837"/>
            <a:ext cx="4224867" cy="399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03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3992" r="-1" b="29245"/>
          <a:stretch/>
        </p:blipFill>
        <p:spPr>
          <a:xfrm>
            <a:off x="575733" y="1405656"/>
            <a:ext cx="3994283" cy="3623543"/>
          </a:xfrm>
          <a:prstGeom prst="rect">
            <a:avLst/>
          </a:prstGeom>
        </p:spPr>
      </p:pic>
      <p:cxnSp>
        <p:nvCxnSpPr>
          <p:cNvPr id="7" name="Straight Arrow Connector 6"/>
          <p:cNvCxnSpPr/>
          <p:nvPr/>
        </p:nvCxnSpPr>
        <p:spPr>
          <a:xfrm>
            <a:off x="10723033" y="321742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130800" y="3217426"/>
            <a:ext cx="287866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3"/>
          <a:srcRect r="28761" b="-3250"/>
          <a:stretch/>
        </p:blipFill>
        <p:spPr>
          <a:xfrm>
            <a:off x="8185149" y="2007268"/>
            <a:ext cx="3092451" cy="2420316"/>
          </a:xfrm>
          <a:prstGeom prst="rect">
            <a:avLst/>
          </a:prstGeom>
        </p:spPr>
      </p:pic>
    </p:spTree>
    <p:extLst>
      <p:ext uri="{BB962C8B-B14F-4D97-AF65-F5344CB8AC3E}">
        <p14:creationId xmlns:p14="http://schemas.microsoft.com/office/powerpoint/2010/main" val="104657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Three ways tobacco impacts your sex life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800" dirty="0" smtClean="0">
                <a:solidFill>
                  <a:schemeClr val="tx1"/>
                </a:solidFill>
                <a:latin typeface="Times New Roman" panose="02020603050405020304" pitchFamily="18" charset="0"/>
                <a:cs typeface="Times New Roman" panose="02020603050405020304" pitchFamily="18" charset="0"/>
              </a:rPr>
              <a:t>1. Erectile dysfunction </a:t>
            </a:r>
          </a:p>
          <a:p>
            <a:r>
              <a:rPr lang="en-US" sz="2800" dirty="0" smtClean="0">
                <a:solidFill>
                  <a:schemeClr val="tx1"/>
                </a:solidFill>
                <a:latin typeface="Times New Roman" panose="02020603050405020304" pitchFamily="18" charset="0"/>
                <a:cs typeface="Times New Roman" panose="02020603050405020304" pitchFamily="18" charset="0"/>
              </a:rPr>
              <a:t>2. Decreased libido </a:t>
            </a:r>
          </a:p>
          <a:p>
            <a:r>
              <a:rPr lang="en-US" sz="2800" dirty="0" smtClean="0">
                <a:solidFill>
                  <a:schemeClr val="tx1"/>
                </a:solidFill>
                <a:latin typeface="Times New Roman" panose="02020603050405020304" pitchFamily="18" charset="0"/>
                <a:cs typeface="Times New Roman" panose="02020603050405020304" pitchFamily="18" charset="0"/>
              </a:rPr>
              <a:t>3. Infertility </a:t>
            </a: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2324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Erectile dysfunction</a:t>
            </a:r>
            <a:endParaRPr lang="en-US" dirty="0">
              <a:solidFill>
                <a:schemeClr val="bg1"/>
              </a:solidFill>
            </a:endParaRPr>
          </a:p>
        </p:txBody>
      </p:sp>
      <p:sp>
        <p:nvSpPr>
          <p:cNvPr id="3" name="Content Placeholder 2"/>
          <p:cNvSpPr>
            <a:spLocks noGrp="1"/>
          </p:cNvSpPr>
          <p:nvPr>
            <p:ph idx="1"/>
          </p:nvPr>
        </p:nvSpPr>
        <p:spPr/>
        <p:txBody>
          <a:bodyPr/>
          <a:lstStyle/>
          <a:p>
            <a:pPr>
              <a:lnSpc>
                <a:spcPct val="150000"/>
              </a:lnSpc>
            </a:pPr>
            <a:r>
              <a:rPr lang="en-US" dirty="0" smtClean="0">
                <a:solidFill>
                  <a:schemeClr val="tx1"/>
                </a:solidFill>
                <a:latin typeface="Times New Roman" panose="02020603050405020304" pitchFamily="18" charset="0"/>
                <a:cs typeface="Times New Roman" panose="02020603050405020304" pitchFamily="18" charset="0"/>
              </a:rPr>
              <a:t>Smoking causes damages blood circulation in penile artery </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An erection is only possible when blood vessels in the penis enlarge and fill with blood. Smoking disrupts blood vessels in that area of the body, meaning the action can’t always happen. </a:t>
            </a:r>
            <a:endParaRPr lang="en-US" dirty="0" smtClean="0">
              <a:solidFill>
                <a:schemeClr val="tx1"/>
              </a:solidFill>
              <a:latin typeface="Times New Roman" panose="02020603050405020304" pitchFamily="18" charset="0"/>
              <a:cs typeface="Times New Roman" panose="02020603050405020304" pitchFamily="18" charset="0"/>
            </a:endParaRPr>
          </a:p>
          <a:p>
            <a:r>
              <a:rPr lang="en-US" sz="3200" dirty="0" smtClean="0">
                <a:solidFill>
                  <a:srgbClr val="C00000"/>
                </a:solidFill>
                <a:latin typeface="Times New Roman" panose="02020603050405020304" pitchFamily="18" charset="0"/>
                <a:cs typeface="Times New Roman" panose="02020603050405020304" pitchFamily="18" charset="0"/>
              </a:rPr>
              <a:t>In </a:t>
            </a:r>
            <a:r>
              <a:rPr lang="en-US" sz="3200" dirty="0">
                <a:solidFill>
                  <a:srgbClr val="C00000"/>
                </a:solidFill>
                <a:latin typeface="Times New Roman" panose="02020603050405020304" pitchFamily="18" charset="0"/>
                <a:cs typeface="Times New Roman" panose="02020603050405020304" pitchFamily="18" charset="0"/>
              </a:rPr>
              <a:t>fact, </a:t>
            </a:r>
            <a:r>
              <a:rPr lang="en-US" sz="3200" dirty="0" smtClean="0">
                <a:solidFill>
                  <a:srgbClr val="C00000"/>
                </a:solidFill>
                <a:latin typeface="Times New Roman" panose="02020603050405020304" pitchFamily="18" charset="0"/>
                <a:cs typeface="Times New Roman" panose="02020603050405020304" pitchFamily="18" charset="0"/>
              </a:rPr>
              <a:t>smoking can cause erectile dysfunction in men as young as 20</a:t>
            </a:r>
          </a:p>
          <a:p>
            <a:pPr marL="0" indent="0">
              <a:buNone/>
            </a:pPr>
            <a:endParaRPr lang="en-US"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9361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Tobacco use </a:t>
            </a:r>
            <a:endParaRPr lang="en-US" sz="4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869268" y="864108"/>
            <a:ext cx="7500696" cy="5017655"/>
          </a:xfrm>
          <a:prstGeom prst="rect">
            <a:avLst/>
          </a:prstGeom>
        </p:spPr>
      </p:pic>
      <p:sp>
        <p:nvSpPr>
          <p:cNvPr id="5" name="Content Placeholder 4"/>
          <p:cNvSpPr>
            <a:spLocks noGrp="1"/>
          </p:cNvSpPr>
          <p:nvPr>
            <p:ph idx="1"/>
          </p:nvPr>
        </p:nvSpPr>
        <p:spPr/>
        <p:txBody>
          <a:bodyPr/>
          <a:lstStyle/>
          <a:p>
            <a:pPr marL="0" indent="0">
              <a:lnSpc>
                <a:spcPct val="150000"/>
              </a:lnSpc>
              <a:buNone/>
            </a:pPr>
            <a:r>
              <a:rPr lang="en-US" dirty="0">
                <a:solidFill>
                  <a:schemeClr val="tx1"/>
                </a:solidFill>
                <a:latin typeface="Times New Roman" panose="02020603050405020304" pitchFamily="18" charset="0"/>
                <a:cs typeface="Times New Roman" panose="02020603050405020304" pitchFamily="18" charset="0"/>
              </a:rPr>
              <a:t>Tobacco use may be defined as any habitual use of the tobacco plant leaf and its products. </a:t>
            </a:r>
          </a:p>
          <a:p>
            <a:pPr marL="0" indent="0">
              <a:lnSpc>
                <a:spcPct val="150000"/>
              </a:lnSpc>
              <a:buNone/>
            </a:pPr>
            <a:r>
              <a:rPr lang="en-US" dirty="0">
                <a:solidFill>
                  <a:schemeClr val="tx1"/>
                </a:solidFill>
                <a:latin typeface="Times New Roman" panose="02020603050405020304" pitchFamily="18" charset="0"/>
                <a:cs typeface="Times New Roman" panose="02020603050405020304" pitchFamily="18" charset="0"/>
              </a:rPr>
              <a:t>  The predominant use of tobacco is by smoke inhalation of cigarettes, pipes, and cigars.  </a:t>
            </a:r>
          </a:p>
          <a:p>
            <a:pPr marL="0" indent="0">
              <a:lnSpc>
                <a:spcPct val="150000"/>
              </a:lnSpc>
              <a:buNone/>
            </a:pPr>
            <a:r>
              <a:rPr lang="en-US" dirty="0">
                <a:solidFill>
                  <a:schemeClr val="tx1"/>
                </a:solidFill>
                <a:latin typeface="Times New Roman" panose="02020603050405020304" pitchFamily="18" charset="0"/>
                <a:cs typeface="Times New Roman" panose="02020603050405020304" pitchFamily="18" charset="0"/>
              </a:rPr>
              <a:t>  Smokeless tobacco refers to a variety of tobacco products that are either sniffed, sucked, or chewed.</a:t>
            </a:r>
          </a:p>
        </p:txBody>
      </p:sp>
    </p:spTree>
    <p:extLst>
      <p:ext uri="{BB962C8B-B14F-4D97-AF65-F5344CB8AC3E}">
        <p14:creationId xmlns:p14="http://schemas.microsoft.com/office/powerpoint/2010/main" val="31754743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Do you want this ?</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3868738" y="928431"/>
            <a:ext cx="7315200" cy="4991612"/>
          </a:xfrm>
          <a:prstGeom prst="rect">
            <a:avLst/>
          </a:prstGeom>
        </p:spPr>
      </p:pic>
    </p:spTree>
    <p:extLst>
      <p:ext uri="{BB962C8B-B14F-4D97-AF65-F5344CB8AC3E}">
        <p14:creationId xmlns:p14="http://schemas.microsoft.com/office/powerpoint/2010/main" val="353082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Why didn’t listen to Clara mam…..</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srcRect l="2790" t="9892" b="12576"/>
          <a:stretch/>
        </p:blipFill>
        <p:spPr>
          <a:xfrm>
            <a:off x="3776578" y="1525131"/>
            <a:ext cx="6763893" cy="4045935"/>
          </a:xfrm>
          <a:prstGeom prst="rect">
            <a:avLst/>
          </a:prstGeom>
        </p:spPr>
      </p:pic>
    </p:spTree>
    <p:extLst>
      <p:ext uri="{BB962C8B-B14F-4D97-AF65-F5344CB8AC3E}">
        <p14:creationId xmlns:p14="http://schemas.microsoft.com/office/powerpoint/2010/main" val="135599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Scientific </a:t>
            </a:r>
            <a:r>
              <a:rPr lang="en-US" dirty="0" err="1" smtClean="0">
                <a:latin typeface="Times New Roman" panose="02020603050405020304" pitchFamily="18" charset="0"/>
                <a:cs typeface="Times New Roman" panose="02020603050405020304" pitchFamily="18" charset="0"/>
              </a:rPr>
              <a:t>facts..not</a:t>
            </a:r>
            <a:r>
              <a:rPr lang="en-US" dirty="0" smtClean="0">
                <a:latin typeface="Times New Roman" panose="02020603050405020304" pitchFamily="18" charset="0"/>
                <a:cs typeface="Times New Roman" panose="02020603050405020304" pitchFamily="18" charset="0"/>
              </a:rPr>
              <a:t> fiction</a:t>
            </a:r>
            <a:endParaRPr lang="en-US" dirty="0">
              <a:latin typeface="Times New Roman" panose="02020603050405020304" pitchFamily="18" charset="0"/>
              <a:cs typeface="Times New Roman" panose="02020603050405020304" pitchFamily="18" charset="0"/>
            </a:endParaRPr>
          </a:p>
        </p:txBody>
      </p:sp>
      <p:pic>
        <p:nvPicPr>
          <p:cNvPr id="4" name="Twinkle Twinkle l truth _ _3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36736" y="1123837"/>
            <a:ext cx="7747202" cy="4357801"/>
          </a:xfrm>
        </p:spPr>
      </p:pic>
    </p:spTree>
    <p:extLst>
      <p:ext uri="{BB962C8B-B14F-4D97-AF65-F5344CB8AC3E}">
        <p14:creationId xmlns:p14="http://schemas.microsoft.com/office/powerpoint/2010/main" val="26573611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Decreased libido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3200" dirty="0" smtClean="0">
                <a:solidFill>
                  <a:schemeClr val="tx1"/>
                </a:solidFill>
                <a:latin typeface="Times New Roman" panose="02020603050405020304" pitchFamily="18" charset="0"/>
                <a:cs typeface="Times New Roman" panose="02020603050405020304" pitchFamily="18" charset="0"/>
              </a:rPr>
              <a:t>Nicotine </a:t>
            </a:r>
            <a:r>
              <a:rPr lang="en-US" sz="3200" dirty="0">
                <a:solidFill>
                  <a:schemeClr val="tx1"/>
                </a:solidFill>
                <a:latin typeface="Times New Roman" panose="02020603050405020304" pitchFamily="18" charset="0"/>
                <a:cs typeface="Times New Roman" panose="02020603050405020304" pitchFamily="18" charset="0"/>
              </a:rPr>
              <a:t>lower sex drive in </a:t>
            </a:r>
            <a:r>
              <a:rPr lang="en-US" sz="3200" dirty="0" smtClean="0">
                <a:solidFill>
                  <a:schemeClr val="tx1"/>
                </a:solidFill>
                <a:latin typeface="Times New Roman" panose="02020603050405020304" pitchFamily="18" charset="0"/>
                <a:cs typeface="Times New Roman" panose="02020603050405020304" pitchFamily="18" charset="0"/>
              </a:rPr>
              <a:t>men</a:t>
            </a:r>
            <a:endParaRPr lang="en-US"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487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Noooooo</a:t>
            </a:r>
            <a:r>
              <a:rPr lang="en-US" dirty="0" smtClean="0"/>
              <a:t>…….</a:t>
            </a:r>
            <a:endParaRPr lang="en-US" dirty="0"/>
          </a:p>
        </p:txBody>
      </p:sp>
      <p:pic>
        <p:nvPicPr>
          <p:cNvPr id="2050" name="Picture 2" descr="My Husband Would Say I Was Not Attractive, He Deprived Me My Conjugal  Rights - Mc Ebisco"/>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706" t="2152" r="8441"/>
          <a:stretch/>
        </p:blipFill>
        <p:spPr bwMode="auto">
          <a:xfrm>
            <a:off x="4292601" y="946809"/>
            <a:ext cx="6002866" cy="509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463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Infertility</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Effect>
                      <a14:brightnessContrast contrast="-20000"/>
                    </a14:imgEffect>
                  </a14:imgLayer>
                </a14:imgProps>
              </a:ext>
            </a:extLst>
          </a:blip>
          <a:stretch>
            <a:fillRect/>
          </a:stretch>
        </p:blipFill>
        <p:spPr>
          <a:xfrm>
            <a:off x="3657600" y="587253"/>
            <a:ext cx="7611533" cy="5397495"/>
          </a:xfrm>
          <a:prstGeom prst="rect">
            <a:avLst/>
          </a:prstGeom>
        </p:spPr>
      </p:pic>
      <p:sp>
        <p:nvSpPr>
          <p:cNvPr id="3" name="Content Placeholder 2"/>
          <p:cNvSpPr>
            <a:spLocks noGrp="1"/>
          </p:cNvSpPr>
          <p:nvPr>
            <p:ph idx="1"/>
          </p:nvPr>
        </p:nvSpPr>
        <p:spPr/>
        <p:txBody>
          <a:bodyPr/>
          <a:lstStyle/>
          <a:p>
            <a:pPr>
              <a:lnSpc>
                <a:spcPct val="150000"/>
              </a:lnSpc>
            </a:pPr>
            <a:r>
              <a:rPr lang="en-US" dirty="0">
                <a:solidFill>
                  <a:schemeClr val="tx1"/>
                </a:solidFill>
                <a:latin typeface="Times New Roman" panose="02020603050405020304" pitchFamily="18" charset="0"/>
                <a:cs typeface="Times New Roman" panose="02020603050405020304" pitchFamily="18" charset="0"/>
              </a:rPr>
              <a:t>The American Society for Reproductive Medicine warns that </a:t>
            </a:r>
            <a:r>
              <a:rPr lang="en-US" dirty="0" smtClean="0">
                <a:solidFill>
                  <a:schemeClr val="tx1"/>
                </a:solidFill>
                <a:latin typeface="Times New Roman" panose="02020603050405020304" pitchFamily="18" charset="0"/>
                <a:cs typeface="Times New Roman" panose="02020603050405020304" pitchFamily="18" charset="0"/>
              </a:rPr>
              <a:t>tobacco use can negatively affect fertility</a:t>
            </a:r>
            <a:r>
              <a:rPr lang="en-US" dirty="0">
                <a:solidFill>
                  <a:schemeClr val="tx1"/>
                </a:solidFill>
                <a:latin typeface="Times New Roman" panose="02020603050405020304" pitchFamily="18" charset="0"/>
                <a:cs typeface="Times New Roman" panose="02020603050405020304" pitchFamily="18" charset="0"/>
              </a:rPr>
              <a:t> in both men and women. According to the organization, male and female smokers have about double the rate of infertility found in </a:t>
            </a:r>
            <a:r>
              <a:rPr lang="en-US" dirty="0" smtClean="0">
                <a:solidFill>
                  <a:schemeClr val="tx1"/>
                </a:solidFill>
                <a:latin typeface="Times New Roman" panose="02020603050405020304" pitchFamily="18" charset="0"/>
                <a:cs typeface="Times New Roman" panose="02020603050405020304" pitchFamily="18" charset="0"/>
              </a:rPr>
              <a:t>nonsmokers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53698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Infertility</a:t>
            </a:r>
            <a:endParaRPr lang="en-US" dirty="0"/>
          </a:p>
        </p:txBody>
      </p:sp>
      <p:pic>
        <p:nvPicPr>
          <p:cNvPr id="4" name="Picture 3"/>
          <p:cNvPicPr>
            <a:picLocks noChangeAspect="1"/>
          </p:cNvPicPr>
          <p:nvPr/>
        </p:nvPicPr>
        <p:blipFill>
          <a:blip r:embed="rId2">
            <a:duotone>
              <a:schemeClr val="bg2">
                <a:shade val="45000"/>
                <a:satMod val="135000"/>
              </a:schemeClr>
              <a:prstClr val="white"/>
            </a:duotone>
          </a:blip>
          <a:stretch>
            <a:fillRect/>
          </a:stretch>
        </p:blipFill>
        <p:spPr>
          <a:xfrm>
            <a:off x="3869268" y="669320"/>
            <a:ext cx="7492999" cy="5163760"/>
          </a:xfrm>
          <a:prstGeom prst="rect">
            <a:avLst/>
          </a:prstGeom>
        </p:spPr>
      </p:pic>
      <p:sp>
        <p:nvSpPr>
          <p:cNvPr id="3" name="Content Placeholder 2"/>
          <p:cNvSpPr>
            <a:spLocks noGrp="1"/>
          </p:cNvSpPr>
          <p:nvPr>
            <p:ph idx="1"/>
          </p:nvPr>
        </p:nvSpPr>
        <p:spPr/>
        <p:txBody>
          <a:bodyPr/>
          <a:lstStyle/>
          <a:p>
            <a:pPr algn="just">
              <a:lnSpc>
                <a:spcPct val="150000"/>
              </a:lnSpc>
            </a:pPr>
            <a:r>
              <a:rPr lang="en-US" dirty="0">
                <a:solidFill>
                  <a:schemeClr val="tx1"/>
                </a:solidFill>
                <a:latin typeface="Times New Roman" panose="02020603050405020304" pitchFamily="18" charset="0"/>
                <a:cs typeface="Times New Roman" panose="02020603050405020304" pitchFamily="18" charset="0"/>
              </a:rPr>
              <a:t>Smoking is linked to fertility challenges in several ways. Smoking damages the DNA in eggs and sperm, which can cause problems with fertility. In addition, women who smoke can also have a shorter window for getting pregnant because the chemicals in tobacco products, including nicotine, cyanide and carbon monoxide, accelerate the loss of eggs and cause smokers to experience menopause earlier than nonsmokers. The aforementioned erectile dysfunction can also contribute to failure to conceive</a:t>
            </a:r>
          </a:p>
        </p:txBody>
      </p:sp>
    </p:spTree>
    <p:extLst>
      <p:ext uri="{BB962C8B-B14F-4D97-AF65-F5344CB8AC3E}">
        <p14:creationId xmlns:p14="http://schemas.microsoft.com/office/powerpoint/2010/main" val="2529700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In addition to permanently damaging your heart and blood vessels, cigarette smoke can also cause CVD by changing your blood </a:t>
            </a:r>
            <a:r>
              <a:rPr lang="en-US" dirty="0" smtClean="0">
                <a:solidFill>
                  <a:schemeClr val="tx1"/>
                </a:solidFill>
                <a:latin typeface="Times New Roman" panose="02020603050405020304" pitchFamily="18" charset="0"/>
                <a:cs typeface="Times New Roman" panose="02020603050405020304" pitchFamily="18" charset="0"/>
              </a:rPr>
              <a:t>chemistry</a:t>
            </a:r>
            <a:r>
              <a:rPr lang="en-US" baseline="30000"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and </a:t>
            </a:r>
            <a:r>
              <a:rPr lang="en-US" dirty="0">
                <a:solidFill>
                  <a:schemeClr val="tx1"/>
                </a:solidFill>
                <a:latin typeface="Times New Roman" panose="02020603050405020304" pitchFamily="18" charset="0"/>
                <a:cs typeface="Times New Roman" panose="02020603050405020304" pitchFamily="18" charset="0"/>
              </a:rPr>
              <a:t>causing plaque—a waxy substance comprised of cholesterol, scar tissue, calcium, fat, and other </a:t>
            </a:r>
            <a:r>
              <a:rPr lang="en-US" dirty="0" smtClean="0">
                <a:solidFill>
                  <a:schemeClr val="tx1"/>
                </a:solidFill>
                <a:latin typeface="Times New Roman" panose="02020603050405020304" pitchFamily="18" charset="0"/>
                <a:cs typeface="Times New Roman" panose="02020603050405020304" pitchFamily="18" charset="0"/>
              </a:rPr>
              <a:t>material to </a:t>
            </a:r>
            <a:r>
              <a:rPr lang="en-US" dirty="0">
                <a:solidFill>
                  <a:schemeClr val="tx1"/>
                </a:solidFill>
                <a:latin typeface="Times New Roman" panose="02020603050405020304" pitchFamily="18" charset="0"/>
                <a:cs typeface="Times New Roman" panose="02020603050405020304" pitchFamily="18" charset="0"/>
              </a:rPr>
              <a:t>build up in the arteries, the major blood vessels that carry blood from your heart to your body. This plaque buildup can lead to a disease called atherosclerosis.</a:t>
            </a:r>
          </a:p>
          <a:p>
            <a:pPr marL="0" indent="0" algn="just">
              <a:lnSpc>
                <a:spcPct val="150000"/>
              </a:lnSpc>
              <a:buNone/>
            </a:pPr>
            <a:endParaRPr lang="en-US" dirty="0">
              <a:solidFill>
                <a:schemeClr val="tx1"/>
              </a:solidFill>
              <a:latin typeface="Times New Roman" panose="02020603050405020304" pitchFamily="18" charset="0"/>
              <a:cs typeface="Times New Roman" panose="02020603050405020304" pitchFamily="18" charset="0"/>
            </a:endParaRPr>
          </a:p>
          <a:p>
            <a:pPr algn="just">
              <a:lnSpc>
                <a:spcPct val="150000"/>
              </a:lnSpc>
            </a:pP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004291"/>
            <a:ext cx="3743838" cy="3066473"/>
          </a:xfrm>
          <a:prstGeom prst="rect">
            <a:avLst/>
          </a:prstGeom>
        </p:spPr>
      </p:pic>
    </p:spTree>
    <p:extLst>
      <p:ext uri="{BB962C8B-B14F-4D97-AF65-F5344CB8AC3E}">
        <p14:creationId xmlns:p14="http://schemas.microsoft.com/office/powerpoint/2010/main" val="28722688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When the chemicals in cigarette smoke cause atherosclerosis and thickened blood in the arteries, it becomes more difficult for blood cells to move through arteries and other blood vessels to get to vital organs like the heart and </a:t>
            </a:r>
            <a:r>
              <a:rPr lang="en-US" dirty="0" smtClean="0">
                <a:solidFill>
                  <a:schemeClr val="tx1"/>
                </a:solidFill>
                <a:latin typeface="Times New Roman" panose="02020603050405020304" pitchFamily="18" charset="0"/>
                <a:cs typeface="Times New Roman" panose="02020603050405020304" pitchFamily="18" charset="0"/>
              </a:rPr>
              <a:t>brain.</a:t>
            </a:r>
            <a:r>
              <a:rPr lang="en-US" baseline="30000"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This </a:t>
            </a:r>
            <a:r>
              <a:rPr lang="en-US" dirty="0">
                <a:solidFill>
                  <a:schemeClr val="tx1"/>
                </a:solidFill>
                <a:latin typeface="Times New Roman" panose="02020603050405020304" pitchFamily="18" charset="0"/>
                <a:cs typeface="Times New Roman" panose="02020603050405020304" pitchFamily="18" charset="0"/>
              </a:rPr>
              <a:t>can create blood clots and ultimately lead to a heart attack or stroke, even death</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225964"/>
            <a:ext cx="3680563" cy="2548082"/>
          </a:xfrm>
          <a:prstGeom prst="rect">
            <a:avLst/>
          </a:prstGeom>
        </p:spPr>
      </p:pic>
    </p:spTree>
    <p:extLst>
      <p:ext uri="{BB962C8B-B14F-4D97-AF65-F5344CB8AC3E}">
        <p14:creationId xmlns:p14="http://schemas.microsoft.com/office/powerpoint/2010/main" val="35609831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18268" y="778764"/>
            <a:ext cx="8026399" cy="5291328"/>
          </a:xfrm>
          <a:prstGeom prst="rect">
            <a:avLst/>
          </a:prstGeom>
        </p:spPr>
      </p:pic>
    </p:spTree>
    <p:extLst>
      <p:ext uri="{BB962C8B-B14F-4D97-AF65-F5344CB8AC3E}">
        <p14:creationId xmlns:p14="http://schemas.microsoft.com/office/powerpoint/2010/main" val="3798952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a:solidFill>
                  <a:schemeClr val="tx1"/>
                </a:solidFill>
                <a:latin typeface="Times New Roman" panose="02020603050405020304" pitchFamily="18" charset="0"/>
                <a:cs typeface="Times New Roman" panose="02020603050405020304" pitchFamily="18" charset="0"/>
              </a:rPr>
              <a:t>Tobacco kills up to half of its users.</a:t>
            </a:r>
          </a:p>
          <a:p>
            <a:pPr>
              <a:lnSpc>
                <a:spcPct val="150000"/>
              </a:lnSpc>
            </a:pPr>
            <a:r>
              <a:rPr lang="en-US" sz="2400" dirty="0">
                <a:solidFill>
                  <a:schemeClr val="tx1"/>
                </a:solidFill>
                <a:latin typeface="Times New Roman" panose="02020603050405020304" pitchFamily="18" charset="0"/>
                <a:cs typeface="Times New Roman" panose="02020603050405020304" pitchFamily="18" charset="0"/>
              </a:rPr>
              <a:t>Tobacco kills more than 8 million people each year. More than 7 million of those deaths are the result of direct tobacco use while around 1.2 million are the result of non-smokers being exposed to second-hand smoke.</a:t>
            </a:r>
          </a:p>
          <a:p>
            <a:pPr>
              <a:lnSpc>
                <a:spcPct val="150000"/>
              </a:lnSpc>
            </a:pPr>
            <a:r>
              <a:rPr lang="en-US" sz="2400" dirty="0">
                <a:solidFill>
                  <a:schemeClr val="tx1"/>
                </a:solidFill>
                <a:latin typeface="Times New Roman" panose="02020603050405020304" pitchFamily="18" charset="0"/>
                <a:cs typeface="Times New Roman" panose="02020603050405020304" pitchFamily="18" charset="0"/>
              </a:rPr>
              <a:t>Over 80% of the world's 1.3 billion tobacco users live in low- and middle-income countries.</a:t>
            </a:r>
          </a:p>
        </p:txBody>
      </p:sp>
    </p:spTree>
    <p:extLst>
      <p:ext uri="{BB962C8B-B14F-4D97-AF65-F5344CB8AC3E}">
        <p14:creationId xmlns:p14="http://schemas.microsoft.com/office/powerpoint/2010/main" val="87733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 of Smoking</a:t>
            </a:r>
            <a:endParaRPr lang="en-US" dirty="0"/>
          </a:p>
        </p:txBody>
      </p:sp>
      <p:sp>
        <p:nvSpPr>
          <p:cNvPr id="3" name="Content Placeholder 2"/>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Bad breath and yellowing of the teeth</a:t>
            </a:r>
          </a:p>
          <a:p>
            <a:pPr>
              <a:lnSpc>
                <a:spcPct val="150000"/>
              </a:lnSpc>
            </a:pPr>
            <a:r>
              <a:rPr lang="en-US" dirty="0">
                <a:latin typeface="Times New Roman" panose="02020603050405020304" pitchFamily="18" charset="0"/>
                <a:cs typeface="Times New Roman" panose="02020603050405020304" pitchFamily="18" charset="0"/>
              </a:rPr>
              <a:t> Cold hands and feet</a:t>
            </a:r>
          </a:p>
          <a:p>
            <a:pPr>
              <a:lnSpc>
                <a:spcPct val="150000"/>
              </a:lnSpc>
            </a:pPr>
            <a:r>
              <a:rPr lang="en-US" dirty="0">
                <a:latin typeface="Times New Roman" panose="02020603050405020304" pitchFamily="18" charset="0"/>
                <a:cs typeface="Times New Roman" panose="02020603050405020304" pitchFamily="18" charset="0"/>
              </a:rPr>
              <a:t> Frequent or recurrent lung infections and other diseases, such as influenza, common colds, bronchitis, and pneumonia</a:t>
            </a:r>
          </a:p>
          <a:p>
            <a:pPr>
              <a:lnSpc>
                <a:spcPct val="150000"/>
              </a:lnSpc>
            </a:pPr>
            <a:r>
              <a:rPr lang="en-US" dirty="0">
                <a:latin typeface="Times New Roman" panose="02020603050405020304" pitchFamily="18" charset="0"/>
                <a:cs typeface="Times New Roman" panose="02020603050405020304" pitchFamily="18" charset="0"/>
              </a:rPr>
              <a:t> Hypertension (high blood pressure) and rapid heart rate</a:t>
            </a:r>
          </a:p>
          <a:p>
            <a:pPr>
              <a:lnSpc>
                <a:spcPct val="150000"/>
              </a:lnSpc>
            </a:pPr>
            <a:r>
              <a:rPr lang="en-US" dirty="0">
                <a:latin typeface="Times New Roman" panose="02020603050405020304" pitchFamily="18" charset="0"/>
                <a:cs typeface="Times New Roman" panose="02020603050405020304" pitchFamily="18" charset="0"/>
              </a:rPr>
              <a:t> Loss of taste and smell</a:t>
            </a:r>
          </a:p>
        </p:txBody>
      </p:sp>
    </p:spTree>
    <p:extLst>
      <p:ext uri="{BB962C8B-B14F-4D97-AF65-F5344CB8AC3E}">
        <p14:creationId xmlns:p14="http://schemas.microsoft.com/office/powerpoint/2010/main" val="2523204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 of Smoking</a:t>
            </a:r>
            <a:endParaRPr lang="en-US" dirty="0"/>
          </a:p>
        </p:txBody>
      </p:sp>
      <p:sp>
        <p:nvSpPr>
          <p:cNvPr id="3" name="Content Placeholder 2"/>
          <p:cNvSpPr>
            <a:spLocks noGrp="1"/>
          </p:cNvSpPr>
          <p:nvPr>
            <p:ph idx="1"/>
          </p:nvPr>
        </p:nvSpPr>
        <p:spPr/>
        <p:txBody>
          <a:bodyPr/>
          <a:lstStyle/>
          <a:p>
            <a:pPr lvl="0">
              <a:lnSpc>
                <a:spcPct val="150000"/>
              </a:lnSpc>
            </a:pPr>
            <a:r>
              <a:rPr lang="en-US" dirty="0">
                <a:solidFill>
                  <a:prstClr val="black"/>
                </a:solidFill>
                <a:latin typeface="Times New Roman" panose="02020603050405020304" pitchFamily="18" charset="0"/>
                <a:cs typeface="Times New Roman" panose="02020603050405020304" pitchFamily="18" charset="0"/>
              </a:rPr>
              <a:t>Low oxygen levels in the blood</a:t>
            </a:r>
          </a:p>
          <a:p>
            <a:pPr lvl="0">
              <a:lnSpc>
                <a:spcPct val="150000"/>
              </a:lnSpc>
            </a:pPr>
            <a:r>
              <a:rPr lang="en-US" dirty="0">
                <a:solidFill>
                  <a:prstClr val="black"/>
                </a:solidFill>
                <a:latin typeface="Times New Roman" panose="02020603050405020304" pitchFamily="18" charset="0"/>
                <a:cs typeface="Times New Roman" panose="02020603050405020304" pitchFamily="18" charset="0"/>
              </a:rPr>
              <a:t> Low tolerance for exercise and fatigue</a:t>
            </a:r>
          </a:p>
          <a:p>
            <a:pPr lvl="0">
              <a:lnSpc>
                <a:spcPct val="150000"/>
              </a:lnSpc>
            </a:pPr>
            <a:r>
              <a:rPr lang="en-US" dirty="0">
                <a:solidFill>
                  <a:prstClr val="black"/>
                </a:solidFill>
                <a:latin typeface="Times New Roman" panose="02020603050405020304" pitchFamily="18" charset="0"/>
                <a:cs typeface="Times New Roman" panose="02020603050405020304" pitchFamily="18" charset="0"/>
              </a:rPr>
              <a:t> Nicotine-stained fingers and teeth</a:t>
            </a:r>
          </a:p>
          <a:p>
            <a:pPr lvl="0">
              <a:lnSpc>
                <a:spcPct val="150000"/>
              </a:lnSpc>
            </a:pPr>
            <a:r>
              <a:rPr lang="en-US" dirty="0">
                <a:solidFill>
                  <a:prstClr val="black"/>
                </a:solidFill>
                <a:latin typeface="Times New Roman" panose="02020603050405020304" pitchFamily="18" charset="0"/>
                <a:cs typeface="Times New Roman" panose="02020603050405020304" pitchFamily="18" charset="0"/>
              </a:rPr>
              <a:t> Premature aging and wrinkling of the skin</a:t>
            </a:r>
          </a:p>
          <a:p>
            <a:pPr lvl="0">
              <a:lnSpc>
                <a:spcPct val="150000"/>
              </a:lnSpc>
            </a:pPr>
            <a:r>
              <a:rPr lang="en-US" dirty="0">
                <a:solidFill>
                  <a:prstClr val="black"/>
                </a:solidFill>
                <a:latin typeface="Times New Roman" panose="02020603050405020304" pitchFamily="18" charset="0"/>
                <a:cs typeface="Times New Roman" panose="02020603050405020304" pitchFamily="18" charset="0"/>
              </a:rPr>
              <a:t> Shortness of breath and difficulty breathing</a:t>
            </a:r>
          </a:p>
        </p:txBody>
      </p:sp>
    </p:spTree>
    <p:extLst>
      <p:ext uri="{BB962C8B-B14F-4D97-AF65-F5344CB8AC3E}">
        <p14:creationId xmlns:p14="http://schemas.microsoft.com/office/powerpoint/2010/main" val="4559151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brightnessContrast bright="40000" contrast="-20000"/>
                    </a14:imgEffect>
                  </a14:imgLayer>
                </a14:imgProps>
              </a:ext>
            </a:extLst>
          </a:blip>
          <a:stretch>
            <a:fillRect/>
          </a:stretch>
        </p:blipFill>
        <p:spPr>
          <a:xfrm>
            <a:off x="200780" y="1494789"/>
            <a:ext cx="6835019" cy="3588385"/>
          </a:xfrm>
          <a:prstGeom prst="rect">
            <a:avLst/>
          </a:prstGeom>
        </p:spPr>
      </p:pic>
      <p:sp>
        <p:nvSpPr>
          <p:cNvPr id="3" name="Content Placeholder 2"/>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Although quitting smoking is difficult, it is achievable, and medicinal cessation therapies like nicotine replacement </a:t>
            </a:r>
            <a:r>
              <a:rPr lang="en-US" dirty="0" smtClean="0">
                <a:latin typeface="Times New Roman" panose="02020603050405020304" pitchFamily="18" charset="0"/>
                <a:cs typeface="Times New Roman" panose="02020603050405020304" pitchFamily="18" charset="0"/>
              </a:rPr>
              <a:t>therapy</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(NRT</a:t>
            </a:r>
            <a:r>
              <a:rPr lang="en-US" dirty="0">
                <a:latin typeface="Times New Roman" panose="02020603050405020304" pitchFamily="18" charset="0"/>
                <a:cs typeface="Times New Roman" panose="02020603050405020304" pitchFamily="18" charset="0"/>
              </a:rPr>
              <a:t>) may be able to help you on your quit journey. Many addicted smokers find that FDA-approved NRT helps them get through the hardest parts of quitting by lessening cravings and symptoms of withdrawal. NRTs are proven safe and effective to help you quit smoking by delivering measured amounts of nicotine without the toxic chemicals found in cigarette smoke</a:t>
            </a:r>
          </a:p>
        </p:txBody>
      </p:sp>
    </p:spTree>
    <p:extLst>
      <p:ext uri="{BB962C8B-B14F-4D97-AF65-F5344CB8AC3E}">
        <p14:creationId xmlns:p14="http://schemas.microsoft.com/office/powerpoint/2010/main" val="10074662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62666" y="1123837"/>
            <a:ext cx="7289801" cy="4540363"/>
          </a:xfrm>
          <a:prstGeom prst="rect">
            <a:avLst/>
          </a:prstGeom>
        </p:spPr>
      </p:pic>
    </p:spTree>
    <p:extLst>
      <p:ext uri="{BB962C8B-B14F-4D97-AF65-F5344CB8AC3E}">
        <p14:creationId xmlns:p14="http://schemas.microsoft.com/office/powerpoint/2010/main" val="13482843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MPOWER</a:t>
            </a:r>
            <a:r>
              <a:rPr lang="en-US" dirty="0">
                <a:latin typeface="Times New Roman" panose="02020603050405020304" pitchFamily="18" charset="0"/>
                <a:cs typeface="Times New Roman" panose="02020603050405020304" pitchFamily="18" charset="0"/>
              </a:rPr>
              <a:t> Package to Reverse the Tobacco Epidemic</a:t>
            </a:r>
            <a:endParaRPr lang="en-US" dirty="0"/>
          </a:p>
        </p:txBody>
      </p:sp>
      <p:sp>
        <p:nvSpPr>
          <p:cNvPr id="3" name="Content Placeholder 2"/>
          <p:cNvSpPr>
            <a:spLocks noGrp="1"/>
          </p:cNvSpPr>
          <p:nvPr>
            <p:ph idx="1"/>
          </p:nvPr>
        </p:nvSpPr>
        <p:spPr/>
        <p:txBody>
          <a:bodyPr/>
          <a:lstStyle/>
          <a:p>
            <a:r>
              <a:rPr lang="en-US" sz="2800" dirty="0">
                <a:solidFill>
                  <a:srgbClr val="FF0000"/>
                </a:solidFill>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onitor tobacco use and prevention policies</a:t>
            </a:r>
          </a:p>
          <a:p>
            <a:r>
              <a:rPr lang="en-US" sz="2800" dirty="0">
                <a:solidFill>
                  <a:srgbClr val="FF0000"/>
                </a:solidFill>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rotect people from tobacco smoke</a:t>
            </a:r>
          </a:p>
          <a:p>
            <a:r>
              <a:rPr lang="en-US" sz="2800" dirty="0">
                <a:solidFill>
                  <a:srgbClr val="FF0000"/>
                </a:solidFill>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ffer help to quit tobacco use</a:t>
            </a:r>
          </a:p>
          <a:p>
            <a:r>
              <a:rPr lang="en-US" sz="2800" dirty="0">
                <a:solidFill>
                  <a:srgbClr val="FF0000"/>
                </a:solidFill>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arn about the dangers of tobacco</a:t>
            </a:r>
          </a:p>
          <a:p>
            <a:r>
              <a:rPr lang="en-US" sz="2800" dirty="0">
                <a:solidFill>
                  <a:srgbClr val="FF0000"/>
                </a:solidFill>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nforce bans on tobacco advertising, promotion, and sponsorship</a:t>
            </a:r>
          </a:p>
          <a:p>
            <a:r>
              <a:rPr lang="en-US" sz="2800" dirty="0">
                <a:solidFill>
                  <a:srgbClr val="FF0000"/>
                </a:solidFill>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aise taxes on tobacco</a:t>
            </a:r>
          </a:p>
        </p:txBody>
      </p:sp>
    </p:spTree>
    <p:extLst>
      <p:ext uri="{BB962C8B-B14F-4D97-AF65-F5344CB8AC3E}">
        <p14:creationId xmlns:p14="http://schemas.microsoft.com/office/powerpoint/2010/main" val="41878832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Even after this lecture you smoke …</a:t>
            </a:r>
            <a:br>
              <a:rPr lang="en-US"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you are…..</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3868738" y="1366837"/>
            <a:ext cx="7315200" cy="4114800"/>
          </a:xfrm>
          <a:prstGeom prst="rect">
            <a:avLst/>
          </a:prstGeom>
        </p:spPr>
      </p:pic>
    </p:spTree>
    <p:extLst>
      <p:ext uri="{BB962C8B-B14F-4D97-AF65-F5344CB8AC3E}">
        <p14:creationId xmlns:p14="http://schemas.microsoft.com/office/powerpoint/2010/main" val="20405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Smart people takes his/ her own decision and stupid goes with trend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lgn="ctr">
              <a:buNone/>
            </a:pPr>
            <a:r>
              <a:rPr lang="en-US" sz="7200" i="1" dirty="0" smtClean="0">
                <a:solidFill>
                  <a:srgbClr val="0070C0"/>
                </a:solidFill>
                <a:latin typeface="Times New Roman" panose="02020603050405020304" pitchFamily="18" charset="0"/>
                <a:cs typeface="Times New Roman" panose="02020603050405020304" pitchFamily="18" charset="0"/>
              </a:rPr>
              <a:t>Thank you</a:t>
            </a:r>
            <a:endParaRPr lang="en-US" sz="7200" i="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1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Tobacco and diseases…</a:t>
            </a:r>
            <a:endParaRPr lang="en-US" dirty="0"/>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Smoking causes cancer, heart disease, stroke, lung diseases, </a:t>
            </a:r>
            <a:r>
              <a:rPr lang="en-US" dirty="0" smtClean="0">
                <a:solidFill>
                  <a:schemeClr val="tx1"/>
                </a:solidFill>
                <a:latin typeface="Times New Roman" panose="02020603050405020304" pitchFamily="18" charset="0"/>
                <a:cs typeface="Times New Roman" panose="02020603050405020304" pitchFamily="18" charset="0"/>
              </a:rPr>
              <a:t>and </a:t>
            </a:r>
            <a:r>
              <a:rPr lang="en-US" dirty="0">
                <a:solidFill>
                  <a:schemeClr val="tx1"/>
                </a:solidFill>
                <a:latin typeface="Times New Roman" panose="02020603050405020304" pitchFamily="18" charset="0"/>
                <a:cs typeface="Times New Roman" panose="02020603050405020304" pitchFamily="18" charset="0"/>
              </a:rPr>
              <a:t>chronic obstructive pulmonary disease (COPD), which includes emphysema and chronic bronchitis.</a:t>
            </a:r>
          </a:p>
          <a:p>
            <a:pPr>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Smoking also increases risk for tuberculosis, certain eye diseases, and problems of the immune system, including rheumatoid arthritis.</a:t>
            </a:r>
          </a:p>
          <a:p>
            <a:pPr>
              <a:lnSpc>
                <a:spcPct val="150000"/>
              </a:lnSpc>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Smoking is a known cause of erectile dysfunction in </a:t>
            </a:r>
            <a:r>
              <a:rPr lang="en-US" dirty="0" smtClean="0">
                <a:solidFill>
                  <a:schemeClr val="tx1"/>
                </a:solidFill>
                <a:latin typeface="Times New Roman" panose="02020603050405020304" pitchFamily="18" charset="0"/>
                <a:cs typeface="Times New Roman" panose="02020603050405020304" pitchFamily="18" charset="0"/>
              </a:rPr>
              <a:t>males</a:t>
            </a:r>
          </a:p>
          <a:p>
            <a:pPr marL="0" indent="0">
              <a:buNone/>
            </a:pPr>
            <a:endParaRPr lang="en-US" dirty="0" smtClean="0"/>
          </a:p>
          <a:p>
            <a:endParaRPr lang="en-US" sz="12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Source: https://www.cdc.gov/tobacco/data_statistics/fact_sheets/fast_facts/index.htm#:~:text=Cigarette%20smoking%20is%20responsible%20for,or%201%2C300%20deaths%20every%20day.&amp;text=On%20average%2C%20smokers%20die%2010%20years%20earlier%20than%20nonsmokers.</a:t>
            </a:r>
          </a:p>
        </p:txBody>
      </p:sp>
    </p:spTree>
    <p:extLst>
      <p:ext uri="{BB962C8B-B14F-4D97-AF65-F5344CB8AC3E}">
        <p14:creationId xmlns:p14="http://schemas.microsoft.com/office/powerpoint/2010/main" val="1860548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dirty="0" smtClean="0">
                <a:solidFill>
                  <a:schemeClr val="tx1"/>
                </a:solidFill>
                <a:latin typeface="Times New Roman" panose="02020603050405020304" pitchFamily="18" charset="0"/>
                <a:cs typeface="Times New Roman" panose="02020603050405020304" pitchFamily="18" charset="0"/>
              </a:rPr>
              <a:t>There are more than 7000 chemicals in cigarette and 70 of them are directly linked to cancer</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The most well-studied of these is benzo[a</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pyrene</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(BP). BP is one of several ring-shaped chemicals called polycyclic aromatic hydrocarbons that are produced when organic matter, such as a tobacco leaf, is burned. When it enters the body, BP becomes a powerful DNA disruptor, producing mutations that can lead to cancer.</a:t>
            </a:r>
          </a:p>
        </p:txBody>
      </p:sp>
      <p:pic>
        <p:nvPicPr>
          <p:cNvPr id="4" name="Picture 3"/>
          <p:cNvPicPr>
            <a:picLocks noChangeAspect="1"/>
          </p:cNvPicPr>
          <p:nvPr/>
        </p:nvPicPr>
        <p:blipFill>
          <a:blip r:embed="rId2"/>
          <a:stretch>
            <a:fillRect/>
          </a:stretch>
        </p:blipFill>
        <p:spPr>
          <a:xfrm>
            <a:off x="0" y="1975199"/>
            <a:ext cx="3788833" cy="2898457"/>
          </a:xfrm>
          <a:prstGeom prst="rect">
            <a:avLst/>
          </a:prstGeom>
        </p:spPr>
      </p:pic>
    </p:spTree>
    <p:extLst>
      <p:ext uri="{BB962C8B-B14F-4D97-AF65-F5344CB8AC3E}">
        <p14:creationId xmlns:p14="http://schemas.microsoft.com/office/powerpoint/2010/main" val="2200998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brightnessContrast bright="40000" contrast="-40000"/>
                    </a14:imgEffect>
                  </a14:imgLayer>
                </a14:imgProps>
              </a:ext>
            </a:extLst>
          </a:blip>
          <a:stretch>
            <a:fillRect/>
          </a:stretch>
        </p:blipFill>
        <p:spPr>
          <a:xfrm>
            <a:off x="152448" y="2149790"/>
            <a:ext cx="5270619" cy="2787816"/>
          </a:xfrm>
          <a:prstGeom prst="rect">
            <a:avLst/>
          </a:prstGeom>
        </p:spPr>
      </p:pic>
      <p:sp>
        <p:nvSpPr>
          <p:cNvPr id="3" name="Content Placeholder 2"/>
          <p:cNvSpPr>
            <a:spLocks noGrp="1"/>
          </p:cNvSpPr>
          <p:nvPr>
            <p:ph idx="1"/>
          </p:nvPr>
        </p:nvSpPr>
        <p:spPr/>
        <p:txBody>
          <a:bodyPr>
            <a:normAutofit/>
          </a:bodyPr>
          <a:lstStyle/>
          <a:p>
            <a:pPr>
              <a:lnSpc>
                <a:spcPct val="150000"/>
              </a:lnSpc>
            </a:pPr>
            <a:r>
              <a:rPr lang="en-US" sz="2400" dirty="0">
                <a:solidFill>
                  <a:schemeClr val="tx1"/>
                </a:solidFill>
                <a:latin typeface="Times New Roman" panose="02020603050405020304" pitchFamily="18" charset="0"/>
                <a:cs typeface="Times New Roman" panose="02020603050405020304" pitchFamily="18" charset="0"/>
              </a:rPr>
              <a:t>Like most foreign chemicals taken into the body, BP is processed by enzymes to make it water-soluble. This change allows the kidneys to excrete the foreign chemical in urine. These water-soluble forms of BP, called epoxides, are especially good at binding to DNA. They form bulky attachments, or adducts, that bend DNA out of shape</a:t>
            </a:r>
          </a:p>
        </p:txBody>
      </p:sp>
    </p:spTree>
    <p:extLst>
      <p:ext uri="{BB962C8B-B14F-4D97-AF65-F5344CB8AC3E}">
        <p14:creationId xmlns:p14="http://schemas.microsoft.com/office/powerpoint/2010/main" val="18760056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dirty="0">
                <a:solidFill>
                  <a:schemeClr val="tx1"/>
                </a:solidFill>
                <a:latin typeface="Times New Roman" panose="02020603050405020304" pitchFamily="18" charset="0"/>
                <a:cs typeface="Times New Roman" panose="02020603050405020304" pitchFamily="18" charset="0"/>
              </a:rPr>
              <a:t>By studying the DNA-carcinogen adducts at the atomic scale, scientists have learned that they preferentially form at guanine bases in DNA. Normally, a guanine base pairs with a cytosine base in the DNA helix. But when DNA with an adduct is replicated, the enzymes that do the copying tend to put an adenine base opposite this guanine, rather than the usual cytosine. This leads to what’s called a G-to-T </a:t>
            </a:r>
            <a:r>
              <a:rPr lang="en-US" dirty="0" err="1" smtClean="0">
                <a:solidFill>
                  <a:schemeClr val="tx1"/>
                </a:solidFill>
                <a:latin typeface="Times New Roman" panose="02020603050405020304" pitchFamily="18" charset="0"/>
                <a:cs typeface="Times New Roman" panose="02020603050405020304" pitchFamily="18" charset="0"/>
              </a:rPr>
              <a:t>transversion</a:t>
            </a:r>
            <a:r>
              <a:rPr lang="en-US" dirty="0" smtClean="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45928" y="2359360"/>
            <a:ext cx="3213427" cy="1806240"/>
          </a:xfrm>
          <a:prstGeom prst="rect">
            <a:avLst/>
          </a:prstGeom>
        </p:spPr>
      </p:pic>
    </p:spTree>
    <p:extLst>
      <p:ext uri="{BB962C8B-B14F-4D97-AF65-F5344CB8AC3E}">
        <p14:creationId xmlns:p14="http://schemas.microsoft.com/office/powerpoint/2010/main" val="32329250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hemicals in Cigarettes_ From Plant to Product to Puf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2919" y="160868"/>
            <a:ext cx="11183939" cy="5189762"/>
          </a:xfrm>
        </p:spPr>
      </p:pic>
    </p:spTree>
    <p:extLst>
      <p:ext uri="{BB962C8B-B14F-4D97-AF65-F5344CB8AC3E}">
        <p14:creationId xmlns:p14="http://schemas.microsoft.com/office/powerpoint/2010/main" val="280491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89534" y="1782203"/>
            <a:ext cx="2625821" cy="3205434"/>
          </a:xfrm>
          <a:prstGeom prst="rect">
            <a:avLst/>
          </a:prstGeom>
        </p:spPr>
      </p:pic>
      <p:sp>
        <p:nvSpPr>
          <p:cNvPr id="5" name="Text Placeholder 4"/>
          <p:cNvSpPr>
            <a:spLocks noGrp="1"/>
          </p:cNvSpPr>
          <p:nvPr>
            <p:ph type="body" idx="1"/>
          </p:nvPr>
        </p:nvSpPr>
        <p:spPr>
          <a:xfrm>
            <a:off x="3867912" y="351412"/>
            <a:ext cx="3474720" cy="807720"/>
          </a:xfrm>
        </p:spPr>
        <p:txBody>
          <a:bodyPr/>
          <a:lstStyle/>
          <a:p>
            <a:r>
              <a:rPr lang="en-US" sz="3200" b="0" dirty="0">
                <a:latin typeface="Times New Roman" panose="02020603050405020304" pitchFamily="18" charset="0"/>
                <a:cs typeface="Times New Roman" panose="02020603050405020304" pitchFamily="18" charset="0"/>
              </a:rPr>
              <a:t>Smoking tobacco </a:t>
            </a:r>
          </a:p>
          <a:p>
            <a:endParaRPr lang="en-US" dirty="0"/>
          </a:p>
        </p:txBody>
      </p:sp>
      <p:sp>
        <p:nvSpPr>
          <p:cNvPr id="6" name="Content Placeholder 5"/>
          <p:cNvSpPr>
            <a:spLocks noGrp="1"/>
          </p:cNvSpPr>
          <p:nvPr>
            <p:ph sz="half" idx="2"/>
          </p:nvPr>
        </p:nvSpPr>
        <p:spPr>
          <a:xfrm>
            <a:off x="3867912" y="1412748"/>
            <a:ext cx="3474720" cy="4023360"/>
          </a:xfrm>
        </p:spPr>
        <p:txBody>
          <a:body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Babies born to women who smoke during pregnancy have lower birth weight than babies from nonsmoking women of the same social class. </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Peptic ulcer disease</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Duodenal ulcer</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Reduced ulcer healing</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Recurrent ulceration </a:t>
            </a:r>
            <a:r>
              <a:rPr lang="en-US" dirty="0" err="1">
                <a:latin typeface="Times New Roman" panose="02020603050405020304" pitchFamily="18" charset="0"/>
                <a:cs typeface="Times New Roman" panose="02020603050405020304" pitchFamily="18" charset="0"/>
              </a:rPr>
              <a:t>leucoplakic</a:t>
            </a:r>
            <a:endParaRPr lang="en-US" dirty="0">
              <a:latin typeface="Times New Roman" panose="02020603050405020304" pitchFamily="18" charset="0"/>
              <a:cs typeface="Times New Roman" panose="02020603050405020304" pitchFamily="18" charset="0"/>
            </a:endParaRPr>
          </a:p>
          <a:p>
            <a:endParaRPr lang="en-US" dirty="0"/>
          </a:p>
        </p:txBody>
      </p:sp>
      <p:sp>
        <p:nvSpPr>
          <p:cNvPr id="7" name="Text Placeholder 6"/>
          <p:cNvSpPr>
            <a:spLocks noGrp="1"/>
          </p:cNvSpPr>
          <p:nvPr>
            <p:ph type="body" sz="quarter" idx="3"/>
          </p:nvPr>
        </p:nvSpPr>
        <p:spPr>
          <a:xfrm>
            <a:off x="7716863" y="345961"/>
            <a:ext cx="3474720" cy="813171"/>
          </a:xfrm>
        </p:spPr>
        <p:txBody>
          <a:bodyPr/>
          <a:lstStyle/>
          <a:p>
            <a:r>
              <a:rPr lang="en-US" sz="3200" b="0" dirty="0">
                <a:latin typeface="Times New Roman" panose="02020603050405020304" pitchFamily="18" charset="0"/>
                <a:cs typeface="Times New Roman" panose="02020603050405020304" pitchFamily="18" charset="0"/>
              </a:rPr>
              <a:t>Smokeless tobacco </a:t>
            </a:r>
          </a:p>
          <a:p>
            <a:endParaRPr lang="en-US" dirty="0"/>
          </a:p>
        </p:txBody>
      </p:sp>
      <p:sp>
        <p:nvSpPr>
          <p:cNvPr id="8" name="Content Placeholder 7"/>
          <p:cNvSpPr>
            <a:spLocks noGrp="1"/>
          </p:cNvSpPr>
          <p:nvPr>
            <p:ph sz="quarter" idx="4"/>
          </p:nvPr>
        </p:nvSpPr>
        <p:spPr>
          <a:xfrm>
            <a:off x="7818463" y="1159132"/>
            <a:ext cx="3474720" cy="4795164"/>
          </a:xfrm>
        </p:spPr>
        <p:txBody>
          <a:bodyPr>
            <a:normAutofit/>
          </a:body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Leucoplakia</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loss of muscle bulk, strength, and endurance</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Tobacco amblyopia, a gradual loss of visual acuity of bright light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Pancreatic cancer</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Receding gums (gums slowly  shrink from around the teeth)</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Tooth loss</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Stained and discolored teeth </a:t>
            </a:r>
          </a:p>
          <a:p>
            <a:endParaRPr lang="en-US" dirty="0"/>
          </a:p>
        </p:txBody>
      </p:sp>
    </p:spTree>
    <p:extLst>
      <p:ext uri="{BB962C8B-B14F-4D97-AF65-F5344CB8AC3E}">
        <p14:creationId xmlns:p14="http://schemas.microsoft.com/office/powerpoint/2010/main" val="162791929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D5A9C098-A058-4A59-AA77-E2402053F600}">
  <ds:schemaRefs>
    <ds:schemaRef ds:uri="http://purl.org/dc/dcmitype/"/>
    <ds:schemaRef ds:uri="http://schemas.microsoft.com/office/2006/metadata/properties"/>
    <ds:schemaRef ds:uri="71af3243-3dd4-4a8d-8c0d-dd76da1f02a5"/>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16c05727-aa75-4e4a-9b5f-8a80a1165891"/>
    <ds:schemaRef ds:uri="http://www.w3.org/XML/1998/namespace"/>
    <ds:schemaRef ds:uri="http://purl.org/dc/terms/"/>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0</TotalTime>
  <Words>1445</Words>
  <Application>Microsoft Office PowerPoint</Application>
  <PresentationFormat>Widescreen</PresentationFormat>
  <Paragraphs>101</Paragraphs>
  <Slides>36</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Corbel</vt:lpstr>
      <vt:lpstr>Times New Roman</vt:lpstr>
      <vt:lpstr>Wingdings</vt:lpstr>
      <vt:lpstr>Wingdings 2</vt:lpstr>
      <vt:lpstr>Frame</vt:lpstr>
      <vt:lpstr>Lecture : 7 (a) Tobacco and Substance Abuse </vt:lpstr>
      <vt:lpstr>Tobacco use </vt:lpstr>
      <vt:lpstr>Statistics…</vt:lpstr>
      <vt:lpstr>Tobacco and diseases…</vt:lpstr>
      <vt:lpstr>PowerPoint Presentation</vt:lpstr>
      <vt:lpstr>PowerPoint Presentation</vt:lpstr>
      <vt:lpstr>PowerPoint Presentation</vt:lpstr>
      <vt:lpstr>PowerPoint Presentation</vt:lpstr>
      <vt:lpstr>PowerPoint Presentation</vt:lpstr>
      <vt:lpstr>PowerPoint Presentation</vt:lpstr>
      <vt:lpstr>Tobacco: E-cigarettes</vt:lpstr>
      <vt:lpstr>PowerPoint Presentation</vt:lpstr>
      <vt:lpstr>Are ENDS addictive ?</vt:lpstr>
      <vt:lpstr>What are the policy option to regulate ENDS</vt:lpstr>
      <vt:lpstr>What are the policy option to regulate ENDS</vt:lpstr>
      <vt:lpstr>Wow I am so smart …I use vape</vt:lpstr>
      <vt:lpstr>PowerPoint Presentation</vt:lpstr>
      <vt:lpstr>Three ways tobacco impacts your sex life</vt:lpstr>
      <vt:lpstr>Erectile dysfunction</vt:lpstr>
      <vt:lpstr>Do you want this ?</vt:lpstr>
      <vt:lpstr>Why didn’t listen to Clara mam…..</vt:lpstr>
      <vt:lpstr>Scientific facts..not fiction</vt:lpstr>
      <vt:lpstr>Decreased libido </vt:lpstr>
      <vt:lpstr>Noooooo…….</vt:lpstr>
      <vt:lpstr>Infertility</vt:lpstr>
      <vt:lpstr>Infertility</vt:lpstr>
      <vt:lpstr>PowerPoint Presentation</vt:lpstr>
      <vt:lpstr>PowerPoint Presentation</vt:lpstr>
      <vt:lpstr>PowerPoint Presentation</vt:lpstr>
      <vt:lpstr>Results of Smoking</vt:lpstr>
      <vt:lpstr>Results of Smoking</vt:lpstr>
      <vt:lpstr>PowerPoint Presentation</vt:lpstr>
      <vt:lpstr>PowerPoint Presentation</vt:lpstr>
      <vt:lpstr>MPOWER Package to Reverse the Tobacco Epidemic</vt:lpstr>
      <vt:lpstr>Even after this lecture you smoke …   you are…..</vt:lpstr>
      <vt:lpstr>Smart people takes his/ her own decision and stupid goes with trend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2021-03-10T06:12:17Z</dcterms:created>
  <dcterms:modified xsi:type="dcterms:W3CDTF">2022-02-26T08:23:26Z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